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A399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5"/>
          </a:solidFill>
        </a:fill>
      </a:tcStyle>
    </a:wholeTbl>
    <a:band2H>
      <a:tcTxStyle/>
      <a:tcStyle>
        <a:tcBdr/>
        <a:fill>
          <a:solidFill>
            <a:srgbClr val="E7E7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CF"/>
          </a:solidFill>
        </a:fill>
      </a:tcStyle>
    </a:wholeTbl>
    <a:band2H>
      <a:tcTxStyle/>
      <a:tcStyle>
        <a:tcBdr/>
        <a:fill>
          <a:solidFill>
            <a:srgbClr val="EF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ED"/>
          </a:solidFill>
        </a:fill>
      </a:tcStyle>
    </a:wholeTbl>
    <a:band2H>
      <a:tcTxStyle/>
      <a:tcStyle>
        <a:tcBdr/>
        <a:fill>
          <a:solidFill>
            <a:srgbClr val="EBEE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A3990"/>
        </a:fontRef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E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A3990"/>
        </a:fontRef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B"/>
          </a:solidFill>
        </a:fill>
      </a:tcStyle>
    </a:wholeTbl>
    <a:band2H>
      <a:tcTxStyle/>
      <a:tcStyle>
        <a:tcBdr/>
        <a:fill>
          <a:solidFill>
            <a:srgbClr val="E7E7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7" d="100"/>
          <a:sy n="57" d="100"/>
        </p:scale>
        <p:origin x="44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2A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0;p2"/>
          <p:cNvGrpSpPr/>
          <p:nvPr/>
        </p:nvGrpSpPr>
        <p:grpSpPr>
          <a:xfrm>
            <a:off x="6098378" y="5"/>
            <a:ext cx="3045626" cy="2030571"/>
            <a:chOff x="0" y="0"/>
            <a:chExt cx="3045625" cy="2030570"/>
          </a:xfrm>
        </p:grpSpPr>
        <p:sp>
          <p:nvSpPr>
            <p:cNvPr id="17" name="Google Shape;11;p2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" name="Google Shape;12;p2"/>
            <p:cNvSpPr/>
            <p:nvPr/>
          </p:nvSpPr>
          <p:spPr>
            <a:xfrm flipH="1">
              <a:off x="1015084" y="-1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" name="Google Shape;13;p2"/>
            <p:cNvSpPr/>
            <p:nvPr/>
          </p:nvSpPr>
          <p:spPr>
            <a:xfrm rot="10800000" flipH="1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" name="Google Shape;14;p2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" name="Google Shape;15;p2"/>
            <p:cNvSpPr/>
            <p:nvPr/>
          </p:nvSpPr>
          <p:spPr>
            <a:xfrm rot="10800000">
              <a:off x="2030410" y="1015369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98100" y="1775222"/>
            <a:ext cx="8222100" cy="838801"/>
          </a:xfrm>
          <a:prstGeom prst="rect">
            <a:avLst/>
          </a:prstGeom>
        </p:spPr>
        <p:txBody>
          <a:bodyPr anchor="b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8088" y="2715912"/>
            <a:ext cx="8222100" cy="432901"/>
          </a:xfrm>
          <a:prstGeom prst="rect">
            <a:avLst/>
          </a:prstGeom>
        </p:spPr>
        <p:txBody>
          <a:bodyPr/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2A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70;p11"/>
          <p:cNvGrpSpPr/>
          <p:nvPr/>
        </p:nvGrpSpPr>
        <p:grpSpPr>
          <a:xfrm>
            <a:off x="6098378" y="5"/>
            <a:ext cx="3045626" cy="2030571"/>
            <a:chOff x="0" y="0"/>
            <a:chExt cx="3045625" cy="2030570"/>
          </a:xfrm>
        </p:grpSpPr>
        <p:sp>
          <p:nvSpPr>
            <p:cNvPr id="116" name="Google Shape;71;p11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" name="Google Shape;72;p11"/>
            <p:cNvSpPr/>
            <p:nvPr/>
          </p:nvSpPr>
          <p:spPr>
            <a:xfrm flipH="1">
              <a:off x="1015084" y="-1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" name="Google Shape;73;p11"/>
            <p:cNvSpPr/>
            <p:nvPr/>
          </p:nvSpPr>
          <p:spPr>
            <a:xfrm rot="10800000" flipH="1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9" name="Google Shape;74;p11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" name="Google Shape;75;p11"/>
            <p:cNvSpPr/>
            <p:nvPr/>
          </p:nvSpPr>
          <p:spPr>
            <a:xfrm rot="10800000">
              <a:off x="2030410" y="1015369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2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256049"/>
            <a:ext cx="8520602" cy="2030702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369224"/>
            <a:ext cx="8520602" cy="1281901"/>
          </a:xfrm>
          <a:prstGeom prst="rect">
            <a:avLst/>
          </a:prstGeom>
        </p:spPr>
        <p:txBody>
          <a:bodyPr/>
          <a:lstStyle>
            <a:lvl1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rgbClr val="2A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20;p3"/>
          <p:cNvGrpSpPr/>
          <p:nvPr/>
        </p:nvGrpSpPr>
        <p:grpSpPr>
          <a:xfrm>
            <a:off x="6098378" y="5"/>
            <a:ext cx="3045626" cy="2030571"/>
            <a:chOff x="0" y="0"/>
            <a:chExt cx="3045625" cy="2030570"/>
          </a:xfrm>
        </p:grpSpPr>
        <p:sp>
          <p:nvSpPr>
            <p:cNvPr id="32" name="Google Shape;21;p3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" name="Google Shape;22;p3"/>
            <p:cNvSpPr/>
            <p:nvPr/>
          </p:nvSpPr>
          <p:spPr>
            <a:xfrm flipH="1">
              <a:off x="1015084" y="-1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" name="Google Shape;23;p3"/>
            <p:cNvSpPr/>
            <p:nvPr/>
          </p:nvSpPr>
          <p:spPr>
            <a:xfrm rot="10800000" flipH="1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" name="Google Shape;24;p3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" name="Google Shape;25;p3"/>
            <p:cNvSpPr/>
            <p:nvPr/>
          </p:nvSpPr>
          <p:spPr>
            <a:xfrm rot="10800000">
              <a:off x="2030410" y="1015369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598100" y="2152346"/>
            <a:ext cx="8222100" cy="83880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229975"/>
            <a:ext cx="3999902" cy="3339001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Google Shape;41;p5"/>
          <p:cNvSpPr txBox="1">
            <a:spLocks noGrp="1"/>
          </p:cNvSpPr>
          <p:nvPr>
            <p:ph type="body" sz="half" idx="21"/>
          </p:nvPr>
        </p:nvSpPr>
        <p:spPr>
          <a:xfrm>
            <a:off x="4832399" y="1229975"/>
            <a:ext cx="3999902" cy="3339001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465804"/>
            <a:ext cx="2808001" cy="3103200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51;p8"/>
          <p:cNvGrpSpPr/>
          <p:nvPr/>
        </p:nvGrpSpPr>
        <p:grpSpPr>
          <a:xfrm>
            <a:off x="6098378" y="5"/>
            <a:ext cx="3045626" cy="2030571"/>
            <a:chOff x="0" y="0"/>
            <a:chExt cx="3045625" cy="2030570"/>
          </a:xfrm>
        </p:grpSpPr>
        <p:sp>
          <p:nvSpPr>
            <p:cNvPr id="82" name="Google Shape;52;p8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" name="Google Shape;53;p8"/>
            <p:cNvSpPr/>
            <p:nvPr/>
          </p:nvSpPr>
          <p:spPr>
            <a:xfrm flipH="1">
              <a:off x="1015084" y="-1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" name="Google Shape;54;p8"/>
            <p:cNvSpPr/>
            <p:nvPr/>
          </p:nvSpPr>
          <p:spPr>
            <a:xfrm rot="10800000" flipH="1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" name="Google Shape;55;p8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" name="Google Shape;56;p8"/>
            <p:cNvSpPr/>
            <p:nvPr/>
          </p:nvSpPr>
          <p:spPr>
            <a:xfrm rot="10800000">
              <a:off x="2030410" y="1015369"/>
              <a:ext cx="1015201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60;p9"/>
          <p:cNvSpPr/>
          <p:nvPr/>
        </p:nvSpPr>
        <p:spPr>
          <a:xfrm>
            <a:off x="4572000" y="-175"/>
            <a:ext cx="4572000" cy="5143501"/>
          </a:xfrm>
          <a:prstGeom prst="rect">
            <a:avLst/>
          </a:prstGeom>
          <a:solidFill>
            <a:srgbClr val="2A399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Google Shape;61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265500" y="1151099"/>
            <a:ext cx="4045200" cy="15645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769000"/>
            <a:ext cx="4045200" cy="12693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Google Shape;64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9499" y="423057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9;p4"/>
          <p:cNvGrpSpPr/>
          <p:nvPr/>
        </p:nvGrpSpPr>
        <p:grpSpPr>
          <a:xfrm>
            <a:off x="0" y="3903669"/>
            <a:ext cx="9144000" cy="1239926"/>
            <a:chOff x="0" y="0"/>
            <a:chExt cx="9144000" cy="1239924"/>
          </a:xfrm>
        </p:grpSpPr>
        <p:sp>
          <p:nvSpPr>
            <p:cNvPr id="2" name="Google Shape;30;p4"/>
            <p:cNvSpPr/>
            <p:nvPr/>
          </p:nvSpPr>
          <p:spPr>
            <a:xfrm>
              <a:off x="8154895" y="0"/>
              <a:ext cx="989101" cy="987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" name="Google Shape;31;p4"/>
            <p:cNvSpPr/>
            <p:nvPr/>
          </p:nvSpPr>
          <p:spPr>
            <a:xfrm flipH="1">
              <a:off x="6181163" y="0"/>
              <a:ext cx="989101" cy="987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" name="Google Shape;32;p4"/>
            <p:cNvSpPr/>
            <p:nvPr/>
          </p:nvSpPr>
          <p:spPr>
            <a:xfrm>
              <a:off x="7170273" y="0"/>
              <a:ext cx="989101" cy="9879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" name="Google Shape;33;p4"/>
            <p:cNvSpPr/>
            <p:nvPr/>
          </p:nvSpPr>
          <p:spPr>
            <a:xfrm rot="10800000">
              <a:off x="8154757" y="12"/>
              <a:ext cx="989101" cy="98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" name="Google Shape;34;p4"/>
            <p:cNvSpPr/>
            <p:nvPr/>
          </p:nvSpPr>
          <p:spPr>
            <a:xfrm>
              <a:off x="0" y="987924"/>
              <a:ext cx="9144000" cy="252001"/>
            </a:xfrm>
            <a:prstGeom prst="rect">
              <a:avLst/>
            </a:prstGeom>
            <a:solidFill>
              <a:srgbClr val="2A39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2318" y="4680365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099" cy="838800"/>
          </a:xfrm>
          <a:prstGeom prst="rect">
            <a:avLst/>
          </a:prstGeom>
        </p:spPr>
        <p:txBody>
          <a:bodyPr/>
          <a:lstStyle/>
          <a:p>
            <a:r>
              <a:t>Modeling Crime in Los Angeles</a:t>
            </a:r>
          </a:p>
        </p:txBody>
      </p:sp>
      <p:sp>
        <p:nvSpPr>
          <p:cNvPr id="141" name="Google Shape;86;p13"/>
          <p:cNvSpPr txBox="1">
            <a:spLocks noGrp="1"/>
          </p:cNvSpPr>
          <p:nvPr>
            <p:ph type="subTitle" sz="quarter" idx="1"/>
          </p:nvPr>
        </p:nvSpPr>
        <p:spPr>
          <a:xfrm>
            <a:off x="598088" y="2715912"/>
            <a:ext cx="8222099" cy="432900"/>
          </a:xfrm>
          <a:prstGeom prst="rect">
            <a:avLst/>
          </a:prstGeom>
        </p:spPr>
        <p:txBody>
          <a:bodyPr/>
          <a:lstStyle/>
          <a:p>
            <a:pPr marL="0" lvl="1" indent="507365" defTabSz="777240">
              <a:lnSpc>
                <a:spcPct val="80000"/>
              </a:lnSpc>
              <a:defRPr sz="1615"/>
            </a:pPr>
            <a:r>
              <a:t>Julia McNerney, Yue Wan &amp; </a:t>
            </a:r>
            <a:r>
              <a:rPr lang="en-US"/>
              <a:t>Xukan</a:t>
            </a:r>
            <a:r>
              <a:t> Zhang            ACMS40842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ummary of monthly trend"/>
          <p:cNvSpPr txBox="1">
            <a:spLocks noGrp="1"/>
          </p:cNvSpPr>
          <p:nvPr>
            <p:ph type="title"/>
          </p:nvPr>
        </p:nvSpPr>
        <p:spPr>
          <a:xfrm>
            <a:off x="206111" y="205861"/>
            <a:ext cx="8520601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r>
              <a:t>Summary of monthly trend</a:t>
            </a:r>
          </a:p>
        </p:txBody>
      </p:sp>
      <p:sp>
        <p:nvSpPr>
          <p:cNvPr id="190" name="No difference in crime count trends toward male and female victims…"/>
          <p:cNvSpPr txBox="1">
            <a:spLocks noGrp="1"/>
          </p:cNvSpPr>
          <p:nvPr>
            <p:ph type="body" idx="1"/>
          </p:nvPr>
        </p:nvSpPr>
        <p:spPr>
          <a:xfrm>
            <a:off x="79404" y="1208857"/>
            <a:ext cx="8520601" cy="2366345"/>
          </a:xfrm>
          <a:prstGeom prst="rect">
            <a:avLst/>
          </a:prstGeom>
        </p:spPr>
        <p:txBody>
          <a:bodyPr/>
          <a:lstStyle/>
          <a:p>
            <a:pPr marL="0" lvl="1" indent="228600">
              <a:buClrTx/>
              <a:buSzTx/>
              <a:buFontTx/>
              <a:buNone/>
              <a:defRPr sz="1800"/>
            </a:pPr>
            <a:r>
              <a:t>No difference in crime count trends toward male and female victims</a:t>
            </a:r>
          </a:p>
          <a:p>
            <a:pPr marL="180473" indent="-180473">
              <a:buClrTx/>
              <a:buSzPct val="100000"/>
              <a:buFontTx/>
              <a:buChar char="•"/>
              <a:defRPr sz="1800"/>
            </a:pPr>
            <a:endParaRPr/>
          </a:p>
          <a:p>
            <a:pPr marL="0" lvl="2" indent="457200">
              <a:buClrTx/>
              <a:buSzTx/>
              <a:buFontTx/>
              <a:buNone/>
            </a:pPr>
            <a:r>
              <a:t>- Efforts aimed to reduce crime against males or females may be effective in reducing crime overall</a:t>
            </a:r>
          </a:p>
          <a:p>
            <a:pPr marL="0" lvl="2" indent="457200">
              <a:buClrTx/>
              <a:buSzTx/>
              <a:buFontTx/>
              <a:buNone/>
            </a:pPr>
            <a:endParaRPr/>
          </a:p>
          <a:p>
            <a:pPr marL="0" lvl="2" indent="457200">
              <a:buClrTx/>
              <a:buSzTx/>
              <a:buFontTx/>
              <a:buNone/>
            </a:pPr>
            <a:r>
              <a:t>- Analysis into type of crime, area, etc may be more insightful when dealing with gender of victim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03;p16"/>
          <p:cNvSpPr txBox="1">
            <a:spLocks noGrp="1"/>
          </p:cNvSpPr>
          <p:nvPr>
            <p:ph type="title"/>
          </p:nvPr>
        </p:nvSpPr>
        <p:spPr>
          <a:xfrm>
            <a:off x="119817" y="64568"/>
            <a:ext cx="8520601" cy="6078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Overall crime count model (weekly)</a:t>
            </a:r>
          </a:p>
        </p:txBody>
      </p:sp>
      <p:sp>
        <p:nvSpPr>
          <p:cNvPr id="193" name="Google Shape;104;p16"/>
          <p:cNvSpPr txBox="1">
            <a:spLocks noGrp="1"/>
          </p:cNvSpPr>
          <p:nvPr>
            <p:ph type="body" sz="quarter" idx="1"/>
          </p:nvPr>
        </p:nvSpPr>
        <p:spPr>
          <a:xfrm>
            <a:off x="18904" y="3376188"/>
            <a:ext cx="2899374" cy="607801"/>
          </a:xfrm>
          <a:prstGeom prst="rect">
            <a:avLst/>
          </a:prstGeom>
        </p:spPr>
        <p:txBody>
          <a:bodyPr/>
          <a:lstStyle>
            <a:lvl1pPr marL="0" indent="0" defTabSz="822959">
              <a:spcBef>
                <a:spcPts val="1000"/>
              </a:spcBef>
              <a:buSzTx/>
              <a:buNone/>
              <a:defRPr sz="1619"/>
            </a:lvl1pPr>
          </a:lstStyle>
          <a:p>
            <a:r>
              <a:t>ARIMA(0,1,1) x (0,1,1) [S=13] </a:t>
            </a:r>
          </a:p>
        </p:txBody>
      </p:sp>
      <p:sp>
        <p:nvSpPr>
          <p:cNvPr id="194" name="Google Shape;106;p16"/>
          <p:cNvSpPr/>
          <p:nvPr/>
        </p:nvSpPr>
        <p:spPr>
          <a:xfrm>
            <a:off x="37954" y="3394742"/>
            <a:ext cx="2861274" cy="3753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sp>
        <p:nvSpPr>
          <p:cNvPr id="195" name="3 months seasonality"/>
          <p:cNvSpPr txBox="1"/>
          <p:nvPr/>
        </p:nvSpPr>
        <p:spPr>
          <a:xfrm>
            <a:off x="7069740" y="987774"/>
            <a:ext cx="1635539" cy="65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3 months seasonality</a:t>
            </a:r>
          </a:p>
        </p:txBody>
      </p:sp>
      <p:pic>
        <p:nvPicPr>
          <p:cNvPr id="196" name="Screenshot 2023-12-07 at 7.49.19 AM.png" descr="Screenshot 2023-12-07 at 7.49.1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" y="503553"/>
            <a:ext cx="2857819" cy="2870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shot 2023-12-07 at 7.50.23 AM.png" descr="Screenshot 2023-12-07 at 7.50.2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04" y="700652"/>
            <a:ext cx="3773709" cy="374219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01/06/2020- 10/08/2023"/>
          <p:cNvSpPr txBox="1"/>
          <p:nvPr/>
        </p:nvSpPr>
        <p:spPr>
          <a:xfrm>
            <a:off x="96336" y="3979753"/>
            <a:ext cx="2899374" cy="27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900"/>
            </a:lvl1pPr>
          </a:lstStyle>
          <a:p>
            <a:r>
              <a:t>01/06/2020- 10/08/2023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51;p21"/>
          <p:cNvSpPr txBox="1">
            <a:spLocks noGrp="1"/>
          </p:cNvSpPr>
          <p:nvPr>
            <p:ph type="title"/>
          </p:nvPr>
        </p:nvSpPr>
        <p:spPr>
          <a:xfrm>
            <a:off x="6174525" y="205924"/>
            <a:ext cx="2834701" cy="4639802"/>
          </a:xfrm>
          <a:prstGeom prst="rect">
            <a:avLst/>
          </a:prstGeom>
        </p:spPr>
        <p:txBody>
          <a:bodyPr/>
          <a:lstStyle/>
          <a:p>
            <a:pPr>
              <a:defRPr sz="2900" b="1"/>
            </a:pPr>
            <a:r>
              <a:t>Victim Descent</a:t>
            </a:r>
            <a:endParaRPr sz="1800"/>
          </a:p>
          <a:p>
            <a:pPr marL="457200" indent="-392429">
              <a:buClr>
                <a:srgbClr val="2A3990"/>
              </a:buClr>
              <a:buSzPct val="100000"/>
              <a:buFont typeface="Helvetica"/>
              <a:defRPr sz="2500">
                <a:latin typeface="Nunito Medium"/>
                <a:ea typeface="Nunito Medium"/>
                <a:cs typeface="Nunito Medium"/>
                <a:sym typeface="Nunito Medium"/>
              </a:defRPr>
            </a:pPr>
            <a:r>
              <a:t>Obvious differences in average counts</a:t>
            </a:r>
            <a:endParaRPr sz="2800"/>
          </a:p>
          <a:p>
            <a:pPr marL="457200" indent="-392429">
              <a:buClr>
                <a:srgbClr val="2A3990"/>
              </a:buClr>
              <a:buSzPct val="100000"/>
              <a:buFont typeface="Helvetica"/>
              <a:defRPr sz="2500">
                <a:latin typeface="Nunito Medium"/>
                <a:ea typeface="Nunito Medium"/>
                <a:cs typeface="Nunito Medium"/>
                <a:sym typeface="Nunito Medium"/>
              </a:defRPr>
            </a:pPr>
            <a:r>
              <a:t>Possibly different trends and seasonality</a:t>
            </a:r>
            <a:endParaRPr sz="2800"/>
          </a:p>
        </p:txBody>
      </p:sp>
      <p:pic>
        <p:nvPicPr>
          <p:cNvPr id="201" name="Google Shape;153;p21" descr="Google Shape;153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7" y="82299"/>
            <a:ext cx="2834642" cy="2404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oogle Shape;154;p21" descr="Google Shape;154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77" y="82299"/>
            <a:ext cx="2834642" cy="2404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ogle Shape;155;p21" descr="Google Shape;155;p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25" y="2487171"/>
            <a:ext cx="2834641" cy="240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oogle Shape;156;p21" descr="Google Shape;156;p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78" y="2487171"/>
            <a:ext cx="2834642" cy="2404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61;p22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Asian Victim Crime Count</a:t>
            </a:r>
          </a:p>
        </p:txBody>
      </p:sp>
      <p:sp>
        <p:nvSpPr>
          <p:cNvPr id="207" name="Google Shape;162;p22"/>
          <p:cNvSpPr txBox="1"/>
          <p:nvPr/>
        </p:nvSpPr>
        <p:spPr>
          <a:xfrm>
            <a:off x="255675" y="3516224"/>
            <a:ext cx="6167400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No seasonality</a:t>
            </a:r>
          </a:p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Possible Model: ARIMA(0,1,1)</a:t>
            </a:r>
          </a:p>
        </p:txBody>
      </p:sp>
      <p:pic>
        <p:nvPicPr>
          <p:cNvPr id="208" name="Google Shape;163;p22" descr="Google Shape;163;p22"/>
          <p:cNvPicPr>
            <a:picLocks noChangeAspect="1"/>
          </p:cNvPicPr>
          <p:nvPr/>
        </p:nvPicPr>
        <p:blipFill>
          <a:blip r:embed="rId2"/>
          <a:srcRect l="4076"/>
          <a:stretch>
            <a:fillRect/>
          </a:stretch>
        </p:blipFill>
        <p:spPr>
          <a:xfrm>
            <a:off x="6050" y="622075"/>
            <a:ext cx="2510100" cy="2616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64;p22" descr="Google Shape;164;p22"/>
          <p:cNvPicPr>
            <a:picLocks noChangeAspect="1"/>
          </p:cNvPicPr>
          <p:nvPr/>
        </p:nvPicPr>
        <p:blipFill>
          <a:blip r:embed="rId3"/>
          <a:srcRect l="5176" r="5426"/>
          <a:stretch>
            <a:fillRect/>
          </a:stretch>
        </p:blipFill>
        <p:spPr>
          <a:xfrm>
            <a:off x="2423174" y="607800"/>
            <a:ext cx="2339027" cy="2616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65;p22" descr="Google Shape;165;p22"/>
          <p:cNvPicPr>
            <a:picLocks noChangeAspect="1"/>
          </p:cNvPicPr>
          <p:nvPr/>
        </p:nvPicPr>
        <p:blipFill>
          <a:blip r:embed="rId4"/>
          <a:srcRect t="110"/>
          <a:stretch>
            <a:fillRect/>
          </a:stretch>
        </p:blipFill>
        <p:spPr>
          <a:xfrm>
            <a:off x="4876074" y="621791"/>
            <a:ext cx="4267926" cy="4263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70;p23"/>
          <p:cNvSpPr txBox="1">
            <a:spLocks noGrp="1"/>
          </p:cNvSpPr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/>
          </a:p>
        </p:txBody>
      </p:sp>
      <p:sp>
        <p:nvSpPr>
          <p:cNvPr id="213" name="Google Shape;171;p23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Asian Victim Crime Count</a:t>
            </a:r>
          </a:p>
        </p:txBody>
      </p:sp>
      <p:sp>
        <p:nvSpPr>
          <p:cNvPr id="214" name="Google Shape;172;p23"/>
          <p:cNvSpPr txBox="1"/>
          <p:nvPr/>
        </p:nvSpPr>
        <p:spPr>
          <a:xfrm>
            <a:off x="5880899" y="607800"/>
            <a:ext cx="2951402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Prediction: constant trend</a:t>
            </a:r>
          </a:p>
        </p:txBody>
      </p:sp>
      <p:pic>
        <p:nvPicPr>
          <p:cNvPr id="215" name="Google Shape;173;p23" descr="Google Shape;173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9" y="498425"/>
            <a:ext cx="4398902" cy="439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Google Shape;174;p23" descr="Google Shape;174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99" y="982025"/>
            <a:ext cx="3915301" cy="391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Google Shape;175;p23"/>
          <p:cNvSpPr/>
          <p:nvPr/>
        </p:nvSpPr>
        <p:spPr>
          <a:xfrm>
            <a:off x="5793849" y="232025"/>
            <a:ext cx="2951401" cy="4617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pic>
        <p:nvPicPr>
          <p:cNvPr id="218" name="Google Shape;176;p23" descr="Google Shape;17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12" y="282596"/>
            <a:ext cx="2516485" cy="36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81;p24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Black Victim Crime Count</a:t>
            </a:r>
          </a:p>
        </p:txBody>
      </p:sp>
      <p:sp>
        <p:nvSpPr>
          <p:cNvPr id="221" name="Google Shape;182;p24"/>
          <p:cNvSpPr txBox="1"/>
          <p:nvPr/>
        </p:nvSpPr>
        <p:spPr>
          <a:xfrm>
            <a:off x="140375" y="3516224"/>
            <a:ext cx="4655400" cy="113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Seasonality with S=13</a:t>
            </a:r>
          </a:p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Possible Model: MA(1), undetermined for seasonal component</a:t>
            </a:r>
          </a:p>
        </p:txBody>
      </p:sp>
      <p:pic>
        <p:nvPicPr>
          <p:cNvPr id="222" name="Google Shape;183;p24" descr="Google Shape;183;p24"/>
          <p:cNvPicPr>
            <a:picLocks noChangeAspect="1"/>
          </p:cNvPicPr>
          <p:nvPr/>
        </p:nvPicPr>
        <p:blipFill>
          <a:blip r:embed="rId2"/>
          <a:srcRect l="4897"/>
          <a:stretch>
            <a:fillRect/>
          </a:stretch>
        </p:blipFill>
        <p:spPr>
          <a:xfrm>
            <a:off x="0" y="607800"/>
            <a:ext cx="2379295" cy="250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oogle Shape;184;p24" descr="Google Shape;184;p24"/>
          <p:cNvPicPr>
            <a:picLocks noChangeAspect="1"/>
          </p:cNvPicPr>
          <p:nvPr/>
        </p:nvPicPr>
        <p:blipFill>
          <a:blip r:embed="rId3"/>
          <a:srcRect l="4269"/>
          <a:stretch>
            <a:fillRect/>
          </a:stretch>
        </p:blipFill>
        <p:spPr>
          <a:xfrm>
            <a:off x="2325750" y="607800"/>
            <a:ext cx="2470026" cy="2580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oogle Shape;185;p24" descr="Google Shape;185;p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75" y="530349"/>
            <a:ext cx="4348225" cy="4348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190;p25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Black Victim Crime Count</a:t>
            </a:r>
          </a:p>
        </p:txBody>
      </p:sp>
      <p:sp>
        <p:nvSpPr>
          <p:cNvPr id="227" name="Google Shape;191;p25"/>
          <p:cNvSpPr txBox="1"/>
          <p:nvPr/>
        </p:nvSpPr>
        <p:spPr>
          <a:xfrm>
            <a:off x="5590149" y="461700"/>
            <a:ext cx="40119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Prediction: </a:t>
            </a:r>
          </a:p>
          <a:p>
            <a:pPr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decreasing trend with seasonality</a:t>
            </a:r>
          </a:p>
        </p:txBody>
      </p:sp>
      <p:pic>
        <p:nvPicPr>
          <p:cNvPr id="228" name="Google Shape;192;p25" descr="Google Shape;192;p25"/>
          <p:cNvPicPr>
            <a:picLocks noChangeAspect="1"/>
          </p:cNvPicPr>
          <p:nvPr/>
        </p:nvPicPr>
        <p:blipFill>
          <a:blip r:embed="rId2"/>
          <a:srcRect t="3953" b="2815"/>
          <a:stretch>
            <a:fillRect/>
          </a:stretch>
        </p:blipFill>
        <p:spPr>
          <a:xfrm>
            <a:off x="5061999" y="1091749"/>
            <a:ext cx="4082001" cy="380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Google Shape;193;p25" descr="Google Shape;193;p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4" y="521074"/>
            <a:ext cx="4376251" cy="4376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94;p25"/>
          <p:cNvSpPr/>
          <p:nvPr/>
        </p:nvSpPr>
        <p:spPr>
          <a:xfrm>
            <a:off x="5815274" y="92799"/>
            <a:ext cx="2951401" cy="369002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pic>
        <p:nvPicPr>
          <p:cNvPr id="231" name="Google Shape;195;p25" descr="Google Shape;195;p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281" y="182548"/>
            <a:ext cx="2951400" cy="242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00;p26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Hispanic Victim Crime Count</a:t>
            </a:r>
          </a:p>
        </p:txBody>
      </p:sp>
      <p:sp>
        <p:nvSpPr>
          <p:cNvPr id="234" name="Google Shape;201;p26"/>
          <p:cNvSpPr txBox="1"/>
          <p:nvPr/>
        </p:nvSpPr>
        <p:spPr>
          <a:xfrm>
            <a:off x="180449" y="3046074"/>
            <a:ext cx="4506602" cy="177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Seasonality with S=4</a:t>
            </a:r>
          </a:p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Possible Model: both seasonal and non-seasonal components cannot be determined from the ACF and PACF plot</a:t>
            </a:r>
          </a:p>
        </p:txBody>
      </p:sp>
      <p:pic>
        <p:nvPicPr>
          <p:cNvPr id="235" name="Google Shape;202;p26" descr="Google Shape;202;p26"/>
          <p:cNvPicPr>
            <a:picLocks noChangeAspect="1"/>
          </p:cNvPicPr>
          <p:nvPr/>
        </p:nvPicPr>
        <p:blipFill>
          <a:blip r:embed="rId2"/>
          <a:srcRect l="4896"/>
          <a:stretch>
            <a:fillRect/>
          </a:stretch>
        </p:blipFill>
        <p:spPr>
          <a:xfrm>
            <a:off x="0" y="581399"/>
            <a:ext cx="2430356" cy="255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203;p26" descr="Google Shape;203;p26"/>
          <p:cNvPicPr>
            <a:picLocks noChangeAspect="1"/>
          </p:cNvPicPr>
          <p:nvPr/>
        </p:nvPicPr>
        <p:blipFill>
          <a:blip r:embed="rId3"/>
          <a:srcRect l="5882"/>
          <a:stretch>
            <a:fillRect/>
          </a:stretch>
        </p:blipFill>
        <p:spPr>
          <a:xfrm>
            <a:off x="2331849" y="567155"/>
            <a:ext cx="2430351" cy="2582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204;p26" descr="Google Shape;204;p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200" y="503324"/>
            <a:ext cx="4381800" cy="438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09;p27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Hispanic Victim Crime Count</a:t>
            </a:r>
          </a:p>
        </p:txBody>
      </p:sp>
      <p:sp>
        <p:nvSpPr>
          <p:cNvPr id="240" name="Google Shape;210;p27"/>
          <p:cNvSpPr txBox="1"/>
          <p:nvPr/>
        </p:nvSpPr>
        <p:spPr>
          <a:xfrm>
            <a:off x="5263600" y="425425"/>
            <a:ext cx="4011901" cy="74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Prediction:</a:t>
            </a:r>
          </a:p>
          <a:p>
            <a: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constant trend with seasonality</a:t>
            </a:r>
          </a:p>
        </p:txBody>
      </p:sp>
      <p:pic>
        <p:nvPicPr>
          <p:cNvPr id="241" name="Google Shape;211;p27" descr="Google Shape;211;p27"/>
          <p:cNvPicPr>
            <a:picLocks noChangeAspect="1"/>
          </p:cNvPicPr>
          <p:nvPr/>
        </p:nvPicPr>
        <p:blipFill>
          <a:blip r:embed="rId2"/>
          <a:srcRect t="3970" b="3049"/>
          <a:stretch>
            <a:fillRect/>
          </a:stretch>
        </p:blipFill>
        <p:spPr>
          <a:xfrm>
            <a:off x="5003849" y="1047599"/>
            <a:ext cx="4140151" cy="384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212;p27" descr="Google Shape;212;p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9" y="525774"/>
            <a:ext cx="4371551" cy="437155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213;p27"/>
          <p:cNvSpPr/>
          <p:nvPr/>
        </p:nvSpPr>
        <p:spPr>
          <a:xfrm>
            <a:off x="6061524" y="110700"/>
            <a:ext cx="2951402" cy="3864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pic>
        <p:nvPicPr>
          <p:cNvPr id="244" name="Google Shape;214;p27" descr="Google Shape;214;p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26" y="165082"/>
            <a:ext cx="2951402" cy="25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19;p28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White Victim Crime Count</a:t>
            </a:r>
          </a:p>
        </p:txBody>
      </p:sp>
      <p:sp>
        <p:nvSpPr>
          <p:cNvPr id="247" name="Google Shape;220;p28"/>
          <p:cNvSpPr txBox="1"/>
          <p:nvPr/>
        </p:nvSpPr>
        <p:spPr>
          <a:xfrm>
            <a:off x="283874" y="3140099"/>
            <a:ext cx="4176302" cy="208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Seasonality with S=13</a:t>
            </a:r>
          </a:p>
          <a:p>
            <a:pPr>
              <a:def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Possible Model: both seasonal and non-seasonal components cannot be determined from the ACF and PACF plot</a:t>
            </a:r>
          </a:p>
        </p:txBody>
      </p:sp>
      <p:pic>
        <p:nvPicPr>
          <p:cNvPr id="248" name="Google Shape;221;p28" descr="Google Shape;221;p28"/>
          <p:cNvPicPr>
            <a:picLocks noChangeAspect="1"/>
          </p:cNvPicPr>
          <p:nvPr/>
        </p:nvPicPr>
        <p:blipFill>
          <a:blip r:embed="rId2"/>
          <a:srcRect l="4897"/>
          <a:stretch>
            <a:fillRect/>
          </a:stretch>
        </p:blipFill>
        <p:spPr>
          <a:xfrm>
            <a:off x="0" y="607800"/>
            <a:ext cx="2472151" cy="259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222;p28" descr="Google Shape;222;p28"/>
          <p:cNvPicPr>
            <a:picLocks noChangeAspect="1"/>
          </p:cNvPicPr>
          <p:nvPr/>
        </p:nvPicPr>
        <p:blipFill>
          <a:blip r:embed="rId3"/>
          <a:srcRect l="5883" r="4566"/>
          <a:stretch>
            <a:fillRect/>
          </a:stretch>
        </p:blipFill>
        <p:spPr>
          <a:xfrm>
            <a:off x="2368725" y="628890"/>
            <a:ext cx="2290051" cy="255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223;p28" descr="Google Shape;223;p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74" y="607787"/>
            <a:ext cx="4306626" cy="4306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91;p14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Background</a:t>
            </a:r>
          </a:p>
        </p:txBody>
      </p:sp>
      <p:sp>
        <p:nvSpPr>
          <p:cNvPr id="144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</p:spPr>
        <p:txBody>
          <a:bodyPr/>
          <a:lstStyle/>
          <a:p>
            <a:pPr marL="180473" indent="-180473">
              <a:buClrTx/>
              <a:buSzPct val="100000"/>
              <a:buFontTx/>
              <a:buChar char="•"/>
            </a:pPr>
            <a:r>
              <a:t>Los Angeles ranks 17th in crime rate for US cities with population &gt;100,000</a:t>
            </a:r>
          </a:p>
          <a:p>
            <a:pPr marL="0" lvl="2" indent="457200">
              <a:buClrTx/>
              <a:buSzTx/>
              <a:buFontTx/>
              <a:buNone/>
              <a:defRPr sz="1400"/>
            </a:pPr>
            <a:r>
              <a:t>- Highest among the biggest cities in the US (NYC, Chicago, Houston, Phoenix, Philadelphia)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3rd largest police department in US</a:t>
            </a:r>
          </a:p>
          <a:p>
            <a:pPr marL="0" lvl="2" indent="457200">
              <a:buClrTx/>
              <a:buSzTx/>
              <a:buFontTx/>
              <a:buNone/>
              <a:defRPr sz="1400"/>
            </a:pPr>
            <a:r>
              <a:t>- $1.74 billion budge</a:t>
            </a:r>
          </a:p>
          <a:p>
            <a:pPr marL="0" lvl="2" indent="457200">
              <a:buClrTx/>
              <a:buSzTx/>
              <a:buFontTx/>
              <a:buNone/>
              <a:defRPr sz="1400"/>
            </a:pPr>
            <a:r>
              <a:t>- $420 per resident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One of the most diverse cities in the US</a:t>
            </a:r>
          </a:p>
          <a:p>
            <a:pPr marL="0" lvl="2" indent="457200">
              <a:buClrTx/>
              <a:buSzTx/>
              <a:buFontTx/>
              <a:buNone/>
              <a:defRPr sz="1400"/>
            </a:pPr>
            <a:r>
              <a:t>- 50% latino, 11% asian, 10% black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28;p29"/>
          <p:cNvSpPr txBox="1">
            <a:spLocks noGrp="1"/>
          </p:cNvSpPr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/>
          </a:p>
        </p:txBody>
      </p:sp>
      <p:sp>
        <p:nvSpPr>
          <p:cNvPr id="253" name="Google Shape;229;p29"/>
          <p:cNvSpPr txBox="1">
            <a:spLocks noGrp="1"/>
          </p:cNvSpPr>
          <p:nvPr>
            <p:ph type="title"/>
          </p:nvPr>
        </p:nvSpPr>
        <p:spPr>
          <a:xfrm>
            <a:off x="140374" y="-1"/>
            <a:ext cx="8520602" cy="607802"/>
          </a:xfrm>
          <a:prstGeom prst="rect">
            <a:avLst/>
          </a:prstGeom>
        </p:spPr>
        <p:txBody>
          <a:bodyPr/>
          <a:lstStyle>
            <a:lvl1pPr defTabSz="457200">
              <a:defRPr sz="1350" b="1"/>
            </a:lvl1pPr>
          </a:lstStyle>
          <a:p>
            <a:r>
              <a:t>Weekly White Victim Crime Count</a:t>
            </a:r>
          </a:p>
        </p:txBody>
      </p:sp>
      <p:sp>
        <p:nvSpPr>
          <p:cNvPr id="254" name="Google Shape;230;p29"/>
          <p:cNvSpPr txBox="1"/>
          <p:nvPr/>
        </p:nvSpPr>
        <p:spPr>
          <a:xfrm>
            <a:off x="5184249" y="413899"/>
            <a:ext cx="40119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Prediction: </a:t>
            </a:r>
          </a:p>
          <a:p>
            <a: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decreasing trend with seasonality</a:t>
            </a:r>
          </a:p>
        </p:txBody>
      </p:sp>
      <p:pic>
        <p:nvPicPr>
          <p:cNvPr id="255" name="Google Shape;231;p29" descr="Google Shape;231;p29"/>
          <p:cNvPicPr>
            <a:picLocks noChangeAspect="1"/>
          </p:cNvPicPr>
          <p:nvPr/>
        </p:nvPicPr>
        <p:blipFill>
          <a:blip r:embed="rId2"/>
          <a:srcRect t="3969" b="3067"/>
          <a:stretch>
            <a:fillRect/>
          </a:stretch>
        </p:blipFill>
        <p:spPr>
          <a:xfrm>
            <a:off x="4989250" y="1035025"/>
            <a:ext cx="4154750" cy="386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232;p29" descr="Google Shape;232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523149"/>
            <a:ext cx="4374176" cy="437417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oogle Shape;233;p29"/>
          <p:cNvSpPr/>
          <p:nvPr/>
        </p:nvSpPr>
        <p:spPr>
          <a:xfrm>
            <a:off x="5804549" y="133650"/>
            <a:ext cx="2951402" cy="3405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pic>
        <p:nvPicPr>
          <p:cNvPr id="258" name="Google Shape;234;p29" descr="Google Shape;23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999" y="185144"/>
            <a:ext cx="2888501" cy="23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39;p30"/>
          <p:cNvSpPr txBox="1">
            <a:spLocks noGrp="1"/>
          </p:cNvSpPr>
          <p:nvPr>
            <p:ph type="title"/>
          </p:nvPr>
        </p:nvSpPr>
        <p:spPr>
          <a:xfrm>
            <a:off x="266449" y="-1"/>
            <a:ext cx="8520602" cy="607802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Models for different Victim Descent</a:t>
            </a:r>
          </a:p>
        </p:txBody>
      </p:sp>
      <p:graphicFrame>
        <p:nvGraphicFramePr>
          <p:cNvPr id="261" name="Google Shape;240;p30"/>
          <p:cNvGraphicFramePr/>
          <p:nvPr/>
        </p:nvGraphicFramePr>
        <p:xfrm>
          <a:off x="-50" y="501974"/>
          <a:ext cx="9144001" cy="44999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0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02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3F3F3"/>
                          </a:solidFill>
                          <a:sym typeface="Arial"/>
                        </a:rPr>
                        <a:t>Victim Descent</a:t>
                      </a:r>
                    </a:p>
                  </a:txBody>
                  <a:tcPr marL="91425" marR="91425" marT="91425" marB="91425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3F3F3"/>
                          </a:solidFill>
                          <a:sym typeface="Arial"/>
                        </a:rPr>
                        <a:t>Asian</a:t>
                      </a:r>
                    </a:p>
                  </a:txBody>
                  <a:tcPr marL="91425" marR="91425" marT="91425" marB="91425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3F3F3"/>
                          </a:solidFill>
                          <a:sym typeface="Arial"/>
                        </a:rPr>
                        <a:t>Black</a:t>
                      </a:r>
                    </a:p>
                  </a:txBody>
                  <a:tcPr marL="91425" marR="91425" marT="91425" marB="91425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3F3F3"/>
                          </a:solidFill>
                          <a:sym typeface="Arial"/>
                        </a:rPr>
                        <a:t>Hispanic</a:t>
                      </a:r>
                    </a:p>
                  </a:txBody>
                  <a:tcPr marL="91425" marR="91425" marT="91425" marB="91425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3F3F3"/>
                          </a:solidFill>
                          <a:sym typeface="Arial"/>
                        </a:rPr>
                        <a:t>White</a:t>
                      </a:r>
                    </a:p>
                  </a:txBody>
                  <a:tcPr marL="91425" marR="91425" marT="91425" marB="91425" horzOverflow="overflow">
                    <a:solidFill>
                      <a:srgbClr val="2A39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ym typeface="Arial"/>
                        </a:rPr>
                        <a:t>Model Fitted</a:t>
                      </a:r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Equation of Model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42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39-week Prediction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2" name="Google Shape;241;p30" descr="Google Shape;24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475" y="1217849"/>
            <a:ext cx="2054526" cy="168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Google Shape;242;p30" descr="Google Shape;242;p30"/>
          <p:cNvPicPr>
            <a:picLocks noChangeAspect="1"/>
          </p:cNvPicPr>
          <p:nvPr/>
        </p:nvPicPr>
        <p:blipFill>
          <a:blip r:embed="rId3"/>
          <a:srcRect l="5506" t="4487" r="3625" b="8548"/>
          <a:stretch>
            <a:fillRect/>
          </a:stretch>
        </p:blipFill>
        <p:spPr>
          <a:xfrm>
            <a:off x="7089499" y="2852925"/>
            <a:ext cx="2054526" cy="202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Google Shape;243;p30" descr="Google Shape;243;p30"/>
          <p:cNvPicPr>
            <a:picLocks noChangeAspect="1"/>
          </p:cNvPicPr>
          <p:nvPr/>
        </p:nvPicPr>
        <p:blipFill>
          <a:blip r:embed="rId4"/>
          <a:srcRect l="5941" t="3675" r="4572" b="6670"/>
          <a:stretch>
            <a:fillRect/>
          </a:stretch>
        </p:blipFill>
        <p:spPr>
          <a:xfrm>
            <a:off x="5103787" y="2852925"/>
            <a:ext cx="1975101" cy="2029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Google Shape;244;p30" descr="Google Shape;244;p30"/>
          <p:cNvPicPr>
            <a:picLocks noChangeAspect="1"/>
          </p:cNvPicPr>
          <p:nvPr/>
        </p:nvPicPr>
        <p:blipFill>
          <a:blip r:embed="rId5"/>
          <a:srcRect l="5922" t="3952" r="4887" b="7425"/>
          <a:stretch>
            <a:fillRect/>
          </a:stretch>
        </p:blipFill>
        <p:spPr>
          <a:xfrm>
            <a:off x="3044951" y="2852927"/>
            <a:ext cx="2048257" cy="2029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245;p30" descr="Google Shape;245;p30"/>
          <p:cNvPicPr>
            <a:picLocks noChangeAspect="1"/>
          </p:cNvPicPr>
          <p:nvPr/>
        </p:nvPicPr>
        <p:blipFill>
          <a:blip r:embed="rId6"/>
          <a:srcRect l="6019" t="3859" r="4278" b="8429"/>
          <a:stretch>
            <a:fillRect/>
          </a:stretch>
        </p:blipFill>
        <p:spPr>
          <a:xfrm>
            <a:off x="1060699" y="2852925"/>
            <a:ext cx="1975101" cy="202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Google Shape;246;p30" descr="Google Shape;246;p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525" y="1217855"/>
            <a:ext cx="1993649" cy="168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Google Shape;247;p30" descr="Google Shape;247;p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812" y="1217852"/>
            <a:ext cx="2054519" cy="168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Google Shape;248;p30" descr="Google Shape;248;p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425" y="1222256"/>
            <a:ext cx="1810500" cy="259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Google Shape;249;p30" descr="Google Shape;249;p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0887" y="1780100"/>
            <a:ext cx="1971676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Google Shape;250;p30" descr="Google Shape;250;p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1699" y="1780100"/>
            <a:ext cx="20193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Google Shape;251;p30" descr="Google Shape;251;p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3199" y="1725838"/>
            <a:ext cx="1612759" cy="106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Google Shape;252;p30" descr="Google Shape;252;p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8612" y="1819025"/>
            <a:ext cx="1819276" cy="874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57;p31"/>
          <p:cNvSpPr txBox="1">
            <a:spLocks noGrp="1"/>
          </p:cNvSpPr>
          <p:nvPr>
            <p:ph type="title"/>
          </p:nvPr>
        </p:nvSpPr>
        <p:spPr>
          <a:xfrm>
            <a:off x="170914" y="170665"/>
            <a:ext cx="5132643" cy="458401"/>
          </a:xfrm>
          <a:prstGeom prst="rect">
            <a:avLst/>
          </a:prstGeom>
        </p:spPr>
        <p:txBody>
          <a:bodyPr/>
          <a:lstStyle>
            <a:lvl1pPr defTabSz="365760">
              <a:defRPr sz="1880"/>
            </a:lvl1pPr>
          </a:lstStyle>
          <a:p>
            <a:r>
              <a:t>Segmented by Crime Type: EDA</a:t>
            </a:r>
          </a:p>
        </p:txBody>
      </p:sp>
      <p:pic>
        <p:nvPicPr>
          <p:cNvPr id="276" name="Screenshot 2023-12-07 at 8.12.20 AM.png" descr="Screenshot 2023-12-07 at 8.12.20 AM.png"/>
          <p:cNvPicPr>
            <a:picLocks noChangeAspect="1"/>
          </p:cNvPicPr>
          <p:nvPr/>
        </p:nvPicPr>
        <p:blipFill>
          <a:blip r:embed="rId2">
            <a:alphaModFix amt="85753"/>
          </a:blip>
          <a:stretch>
            <a:fillRect/>
          </a:stretch>
        </p:blipFill>
        <p:spPr>
          <a:xfrm>
            <a:off x="359206" y="650616"/>
            <a:ext cx="8242567" cy="539473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257;p31"/>
          <p:cNvSpPr txBox="1"/>
          <p:nvPr/>
        </p:nvSpPr>
        <p:spPr>
          <a:xfrm>
            <a:off x="4507392" y="170665"/>
            <a:ext cx="3022075" cy="45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365760">
              <a:defRPr sz="188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210 Crime Types Overall</a:t>
            </a:r>
          </a:p>
        </p:txBody>
      </p:sp>
      <p:sp>
        <p:nvSpPr>
          <p:cNvPr id="278" name="Google Shape;233;p29"/>
          <p:cNvSpPr/>
          <p:nvPr/>
        </p:nvSpPr>
        <p:spPr>
          <a:xfrm>
            <a:off x="812696" y="1449991"/>
            <a:ext cx="78393" cy="3064200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sp>
        <p:nvSpPr>
          <p:cNvPr id="279" name="Google Shape;233;p29"/>
          <p:cNvSpPr/>
          <p:nvPr/>
        </p:nvSpPr>
        <p:spPr>
          <a:xfrm>
            <a:off x="1143835" y="2191769"/>
            <a:ext cx="78392" cy="2688315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57;p31"/>
          <p:cNvSpPr txBox="1">
            <a:spLocks noGrp="1"/>
          </p:cNvSpPr>
          <p:nvPr>
            <p:ph type="title"/>
          </p:nvPr>
        </p:nvSpPr>
        <p:spPr>
          <a:xfrm>
            <a:off x="170914" y="170665"/>
            <a:ext cx="5132643" cy="458401"/>
          </a:xfrm>
          <a:prstGeom prst="rect">
            <a:avLst/>
          </a:prstGeom>
        </p:spPr>
        <p:txBody>
          <a:bodyPr/>
          <a:lstStyle>
            <a:lvl1pPr defTabSz="365760">
              <a:defRPr sz="1880"/>
            </a:lvl1pPr>
          </a:lstStyle>
          <a:p>
            <a:r>
              <a:t>Segmented by Crime Type: EDA</a:t>
            </a:r>
          </a:p>
        </p:txBody>
      </p:sp>
      <p:sp>
        <p:nvSpPr>
          <p:cNvPr id="282" name="Google Shape;258;p31"/>
          <p:cNvSpPr txBox="1">
            <a:spLocks noGrp="1"/>
          </p:cNvSpPr>
          <p:nvPr>
            <p:ph type="body" sz="quarter" idx="1"/>
          </p:nvPr>
        </p:nvSpPr>
        <p:spPr>
          <a:xfrm>
            <a:off x="255385" y="976561"/>
            <a:ext cx="2396847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2A3990"/>
                </a:solidFill>
              </a:defRPr>
            </a:lvl1pPr>
          </a:lstStyle>
          <a:p>
            <a:r>
              <a:t>Battery - Simple Assault </a:t>
            </a:r>
          </a:p>
        </p:txBody>
      </p:sp>
      <p:sp>
        <p:nvSpPr>
          <p:cNvPr id="283" name="Google Shape;259;p31"/>
          <p:cNvSpPr txBox="1">
            <a:spLocks noGrp="1"/>
          </p:cNvSpPr>
          <p:nvPr>
            <p:ph type="body" idx="21"/>
          </p:nvPr>
        </p:nvSpPr>
        <p:spPr>
          <a:xfrm>
            <a:off x="4403005" y="1010161"/>
            <a:ext cx="2198161" cy="39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86968">
              <a:lnSpc>
                <a:spcPct val="92000"/>
              </a:lnSpc>
              <a:spcBef>
                <a:spcPts val="1100"/>
              </a:spcBef>
              <a:buSzTx/>
              <a:buNone/>
              <a:defRPr sz="1358">
                <a:solidFill>
                  <a:srgbClr val="2A3990"/>
                </a:solidFill>
              </a:defRPr>
            </a:lvl1pPr>
          </a:lstStyle>
          <a:p>
            <a:r>
              <a:t>Theft - Plain (Under 950$)</a:t>
            </a:r>
          </a:p>
        </p:txBody>
      </p:sp>
      <p:pic>
        <p:nvPicPr>
          <p:cNvPr id="284" name="Google Shape;261;p31" descr="Google Shape;261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9" y="1540646"/>
            <a:ext cx="3341426" cy="3341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shot 2023-12-07 at 8.02.19 AM.png" descr="Screenshot 2023-12-07 at 8.02.1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17" y="1562860"/>
            <a:ext cx="3292662" cy="3271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67;p32"/>
          <p:cNvSpPr txBox="1">
            <a:spLocks noGrp="1"/>
          </p:cNvSpPr>
          <p:nvPr>
            <p:ph type="body" sz="quarter" idx="1"/>
          </p:nvPr>
        </p:nvSpPr>
        <p:spPr>
          <a:xfrm>
            <a:off x="156836" y="1039914"/>
            <a:ext cx="3999901" cy="458401"/>
          </a:xfrm>
          <a:prstGeom prst="rect">
            <a:avLst/>
          </a:prstGeom>
        </p:spPr>
        <p:txBody>
          <a:bodyPr/>
          <a:lstStyle>
            <a:lvl1pPr marL="0" indent="0" defTabSz="841247">
              <a:spcBef>
                <a:spcPts val="1100"/>
              </a:spcBef>
              <a:buSzTx/>
              <a:buNone/>
              <a:defRPr sz="1748">
                <a:solidFill>
                  <a:srgbClr val="2A3990"/>
                </a:solidFill>
              </a:defRPr>
            </a:lvl1pPr>
          </a:lstStyle>
          <a:p>
            <a:r>
              <a:t>Battery: possible MA(1) model</a:t>
            </a:r>
          </a:p>
        </p:txBody>
      </p:sp>
      <p:sp>
        <p:nvSpPr>
          <p:cNvPr id="288" name="Google Shape;268;p32"/>
          <p:cNvSpPr txBox="1">
            <a:spLocks noGrp="1"/>
          </p:cNvSpPr>
          <p:nvPr>
            <p:ph type="body" idx="21"/>
          </p:nvPr>
        </p:nvSpPr>
        <p:spPr>
          <a:xfrm>
            <a:off x="4114395" y="1001101"/>
            <a:ext cx="3036842" cy="5360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41247">
              <a:lnSpc>
                <a:spcPct val="92000"/>
              </a:lnSpc>
              <a:spcBef>
                <a:spcPts val="1100"/>
              </a:spcBef>
              <a:buSzTx/>
              <a:buNone/>
              <a:defRPr sz="1748">
                <a:solidFill>
                  <a:srgbClr val="2A3990"/>
                </a:solidFill>
              </a:defRPr>
            </a:lvl1pPr>
          </a:lstStyle>
          <a:p>
            <a:r>
              <a:t>Theft：possible AR(2) model</a:t>
            </a:r>
          </a:p>
        </p:txBody>
      </p:sp>
      <p:pic>
        <p:nvPicPr>
          <p:cNvPr id="289" name="Google Shape;270;p32" descr="Google Shape;270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621174"/>
            <a:ext cx="3341427" cy="334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shot 2023-12-07 at 8.04.32 AM.png" descr="Screenshot 2023-12-07 at 8.04.3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827" y="1615201"/>
            <a:ext cx="3341426" cy="3327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257;p31"/>
          <p:cNvSpPr txBox="1"/>
          <p:nvPr/>
        </p:nvSpPr>
        <p:spPr>
          <a:xfrm>
            <a:off x="142757" y="177704"/>
            <a:ext cx="5132643" cy="45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365760">
              <a:defRPr sz="188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Segmented by Crime Type: EDA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75;p33"/>
          <p:cNvSpPr txBox="1">
            <a:spLocks noGrp="1"/>
          </p:cNvSpPr>
          <p:nvPr>
            <p:ph type="title"/>
          </p:nvPr>
        </p:nvSpPr>
        <p:spPr>
          <a:xfrm>
            <a:off x="248346" y="255136"/>
            <a:ext cx="5558310" cy="766047"/>
          </a:xfrm>
          <a:prstGeom prst="rect">
            <a:avLst/>
          </a:prstGeom>
        </p:spPr>
        <p:txBody>
          <a:bodyPr/>
          <a:lstStyle>
            <a:lvl1pPr defTabSz="566927">
              <a:defRPr sz="1860"/>
            </a:lvl1pPr>
          </a:lstStyle>
          <a:p>
            <a:r>
              <a:t>Segmented by Crime Type: Model Diagnostics</a:t>
            </a:r>
          </a:p>
        </p:txBody>
      </p:sp>
      <p:sp>
        <p:nvSpPr>
          <p:cNvPr id="294" name="Google Shape;276;p33"/>
          <p:cNvSpPr txBox="1">
            <a:spLocks noGrp="1"/>
          </p:cNvSpPr>
          <p:nvPr>
            <p:ph type="body" sz="quarter" idx="1"/>
          </p:nvPr>
        </p:nvSpPr>
        <p:spPr>
          <a:xfrm>
            <a:off x="311699" y="1229975"/>
            <a:ext cx="3999902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2A3990"/>
                </a:solidFill>
              </a:defRPr>
            </a:lvl1pPr>
          </a:lstStyle>
          <a:p>
            <a:r>
              <a:t>Battery: ARIMA(0,1,1)</a:t>
            </a:r>
          </a:p>
        </p:txBody>
      </p:sp>
      <p:sp>
        <p:nvSpPr>
          <p:cNvPr id="295" name="Google Shape;277;p33"/>
          <p:cNvSpPr txBox="1">
            <a:spLocks noGrp="1"/>
          </p:cNvSpPr>
          <p:nvPr>
            <p:ph type="body" idx="21"/>
          </p:nvPr>
        </p:nvSpPr>
        <p:spPr>
          <a:xfrm>
            <a:off x="3884171" y="1229975"/>
            <a:ext cx="1220795" cy="45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400">
                <a:solidFill>
                  <a:srgbClr val="2A3990"/>
                </a:solidFill>
              </a:defRPr>
            </a:lvl1pPr>
          </a:lstStyle>
          <a:p>
            <a:r>
              <a:t>Theft: MA(2)</a:t>
            </a:r>
          </a:p>
        </p:txBody>
      </p:sp>
      <p:pic>
        <p:nvPicPr>
          <p:cNvPr id="296" name="Google Shape;279;p33" descr="Google Shape;279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9" y="1621174"/>
            <a:ext cx="3298677" cy="3298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Screenshot 2023-12-07 at 8.07.40 AM.png" descr="Screenshot 2023-12-07 at 8.07.4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83" y="1685663"/>
            <a:ext cx="3169700" cy="316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84;p34"/>
          <p:cNvSpPr txBox="1">
            <a:spLocks noGrp="1"/>
          </p:cNvSpPr>
          <p:nvPr>
            <p:ph type="title"/>
          </p:nvPr>
        </p:nvSpPr>
        <p:spPr>
          <a:xfrm>
            <a:off x="149796" y="191782"/>
            <a:ext cx="4488947" cy="910105"/>
          </a:xfrm>
          <a:prstGeom prst="rect">
            <a:avLst/>
          </a:prstGeom>
        </p:spPr>
        <p:txBody>
          <a:bodyPr/>
          <a:lstStyle>
            <a:lvl1pPr defTabSz="585215">
              <a:defRPr sz="1919"/>
            </a:lvl1pPr>
          </a:lstStyle>
          <a:p>
            <a:r>
              <a:t>Segmented by Crime Type: Forecasting</a:t>
            </a:r>
          </a:p>
        </p:txBody>
      </p:sp>
      <p:sp>
        <p:nvSpPr>
          <p:cNvPr id="300" name="Google Shape;285;p34"/>
          <p:cNvSpPr txBox="1">
            <a:spLocks noGrp="1"/>
          </p:cNvSpPr>
          <p:nvPr>
            <p:ph type="body" sz="quarter" idx="1"/>
          </p:nvPr>
        </p:nvSpPr>
        <p:spPr>
          <a:xfrm>
            <a:off x="311699" y="1229975"/>
            <a:ext cx="3999902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2A3990"/>
                </a:solidFill>
              </a:defRPr>
            </a:lvl1pPr>
          </a:lstStyle>
          <a:p>
            <a:r>
              <a:t>Battery: slight increase 12 weeks ahead</a:t>
            </a:r>
          </a:p>
        </p:txBody>
      </p:sp>
      <p:sp>
        <p:nvSpPr>
          <p:cNvPr id="301" name="Google Shape;286;p34"/>
          <p:cNvSpPr txBox="1">
            <a:spLocks noGrp="1"/>
          </p:cNvSpPr>
          <p:nvPr>
            <p:ph type="body" idx="21"/>
          </p:nvPr>
        </p:nvSpPr>
        <p:spPr>
          <a:xfrm>
            <a:off x="4945028" y="1201818"/>
            <a:ext cx="1092191" cy="39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86968">
              <a:lnSpc>
                <a:spcPct val="92000"/>
              </a:lnSpc>
              <a:spcBef>
                <a:spcPts val="1100"/>
              </a:spcBef>
              <a:buSzTx/>
              <a:buNone/>
              <a:defRPr sz="1358">
                <a:solidFill>
                  <a:srgbClr val="2A3990"/>
                </a:solidFill>
              </a:defRPr>
            </a:lvl1pPr>
          </a:lstStyle>
          <a:p>
            <a:r>
              <a:t>Theft</a:t>
            </a:r>
          </a:p>
        </p:txBody>
      </p:sp>
      <p:pic>
        <p:nvPicPr>
          <p:cNvPr id="302" name="Google Shape;288;p34" descr="Google Shape;288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8" y="1621174"/>
            <a:ext cx="3217526" cy="321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shot 2023-12-07 at 8.20.12 AM.png" descr="Screenshot 2023-12-07 at 8.20.1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41" y="1594213"/>
            <a:ext cx="3147284" cy="3147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293;p35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Summary of Crime Type Trend</a:t>
            </a:r>
          </a:p>
        </p:txBody>
      </p:sp>
      <p:sp>
        <p:nvSpPr>
          <p:cNvPr id="306" name="Google Shape;294;p35"/>
          <p:cNvSpPr txBox="1">
            <a:spLocks noGrp="1"/>
          </p:cNvSpPr>
          <p:nvPr>
            <p:ph type="body" idx="1"/>
          </p:nvPr>
        </p:nvSpPr>
        <p:spPr>
          <a:xfrm>
            <a:off x="30129" y="1166521"/>
            <a:ext cx="9083742" cy="2409379"/>
          </a:xfrm>
          <a:prstGeom prst="rect">
            <a:avLst/>
          </a:prstGeom>
        </p:spPr>
        <p:txBody>
          <a:bodyPr/>
          <a:lstStyle/>
          <a:p>
            <a:pPr marL="0" lvl="1" indent="228600">
              <a:buClrTx/>
              <a:buSzTx/>
              <a:buFontTx/>
              <a:buNone/>
            </a:pPr>
            <a:r>
              <a:t>Difference in modeling the type of crime occurred</a:t>
            </a:r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2" indent="457200">
              <a:buClrTx/>
              <a:buSzTx/>
              <a:buFontTx/>
              <a:buNone/>
            </a:pPr>
            <a:r>
              <a:t>- ARIMA(0,1,1) vs MA(2) indicate a more complex relationship with previous theft incidents compared to battery crimes</a:t>
            </a:r>
          </a:p>
          <a:p>
            <a:pPr marL="0" lvl="2" indent="457200">
              <a:buClrTx/>
              <a:buSzTx/>
              <a:buFontTx/>
              <a:buNone/>
            </a:pPr>
            <a:endParaRPr/>
          </a:p>
          <a:p>
            <a:pPr marL="0" lvl="2" indent="457200">
              <a:buClrTx/>
              <a:buSzTx/>
              <a:buFontTx/>
              <a:buNone/>
            </a:pPr>
            <a:r>
              <a:t>- Measures to prevent theft may be more difficult to predict the success of compared to battery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egmented crime count model EDA (hourly)"/>
          <p:cNvSpPr txBox="1">
            <a:spLocks noGrp="1"/>
          </p:cNvSpPr>
          <p:nvPr>
            <p:ph type="title"/>
          </p:nvPr>
        </p:nvSpPr>
        <p:spPr>
          <a:xfrm>
            <a:off x="65325" y="86194"/>
            <a:ext cx="8520601" cy="584428"/>
          </a:xfrm>
          <a:prstGeom prst="rect">
            <a:avLst/>
          </a:prstGeom>
        </p:spPr>
        <p:txBody>
          <a:bodyPr/>
          <a:lstStyle>
            <a:lvl1pPr defTabSz="896111">
              <a:defRPr sz="2646"/>
            </a:lvl1pPr>
          </a:lstStyle>
          <a:p>
            <a:r>
              <a:t>Segmented crime count model EDA (hourly)</a:t>
            </a:r>
          </a:p>
        </p:txBody>
      </p:sp>
      <p:sp>
        <p:nvSpPr>
          <p:cNvPr id="309" name="01/01/2020 - 02/29/2020"/>
          <p:cNvSpPr txBox="1"/>
          <p:nvPr/>
        </p:nvSpPr>
        <p:spPr>
          <a:xfrm>
            <a:off x="157129" y="614431"/>
            <a:ext cx="3587224" cy="49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19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01/01/2020 - 02/29/2020</a:t>
            </a:r>
          </a:p>
        </p:txBody>
      </p:sp>
      <p:pic>
        <p:nvPicPr>
          <p:cNvPr id="310" name="Screenshot 2023-12-07 at 8.27.52 AM.png" descr="Screenshot 2023-12-07 at 8.27.5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53" y="1208196"/>
            <a:ext cx="4297371" cy="2727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shot 2023-12-07 at 8.28.54 AM.png" descr="Screenshot 2023-12-07 at 8.28.5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9" y="1401518"/>
            <a:ext cx="4609653" cy="258229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Overall Hourly Crime Count"/>
          <p:cNvSpPr txBox="1"/>
          <p:nvPr/>
        </p:nvSpPr>
        <p:spPr>
          <a:xfrm>
            <a:off x="389718" y="4078041"/>
            <a:ext cx="3276910" cy="493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19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Overall Hourly Crime Count</a:t>
            </a:r>
          </a:p>
        </p:txBody>
      </p:sp>
      <p:sp>
        <p:nvSpPr>
          <p:cNvPr id="313" name="Hourly Crime Count over 2 months"/>
          <p:cNvSpPr txBox="1"/>
          <p:nvPr/>
        </p:nvSpPr>
        <p:spPr>
          <a:xfrm>
            <a:off x="5020488" y="4078041"/>
            <a:ext cx="3740301" cy="680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868680">
              <a:defRPr sz="1804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Hourly Crime Count over 2 months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egmented crime count model fitting (hourly)"/>
          <p:cNvSpPr txBox="1">
            <a:spLocks noGrp="1"/>
          </p:cNvSpPr>
          <p:nvPr>
            <p:ph type="title"/>
          </p:nvPr>
        </p:nvSpPr>
        <p:spPr>
          <a:xfrm>
            <a:off x="51247" y="36919"/>
            <a:ext cx="7641436" cy="457172"/>
          </a:xfrm>
          <a:prstGeom prst="rect">
            <a:avLst/>
          </a:prstGeom>
        </p:spPr>
        <p:txBody>
          <a:bodyPr/>
          <a:lstStyle>
            <a:lvl1pPr defTabSz="585215">
              <a:defRPr sz="1727"/>
            </a:lvl1pPr>
          </a:lstStyle>
          <a:p>
            <a:r>
              <a:t>Segmented crime count model fitting (hourly)</a:t>
            </a:r>
          </a:p>
        </p:txBody>
      </p:sp>
      <p:pic>
        <p:nvPicPr>
          <p:cNvPr id="316" name="Screenshot 2023-12-07 at 8.33.59 AM.png" descr="Screenshot 2023-12-07 at 8.33.5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9" y="553539"/>
            <a:ext cx="2353763" cy="233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creenshot 2023-12-07 at 8.34.36 AM.png" descr="Screenshot 2023-12-07 at 8.34.3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60" y="2951791"/>
            <a:ext cx="2474026" cy="247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shot 2023-12-07 at 8.36.06 AM.png" descr="Screenshot 2023-12-07 at 8.36.0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019" y="603778"/>
            <a:ext cx="2105169" cy="2096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shot 2023-12-07 at 8.36.52 AM.png" descr="Screenshot 2023-12-07 at 8.36.52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092" y="2809882"/>
            <a:ext cx="2247023" cy="2242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shot 2023-12-07 at 8.39.17 AM.png" descr="Screenshot 2023-12-07 at 8.39.17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373" y="603778"/>
            <a:ext cx="2130403" cy="1989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shot 2023-12-07 at 8.40.13 AM.png" descr="Screenshot 2023-12-07 at 8.40.13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373" y="2602875"/>
            <a:ext cx="4361165" cy="17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pparent Seasonality"/>
          <p:cNvSpPr txBox="1"/>
          <p:nvPr/>
        </p:nvSpPr>
        <p:spPr>
          <a:xfrm>
            <a:off x="6915625" y="603778"/>
            <a:ext cx="235376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r>
              <a:t>Apparent Seasonality</a:t>
            </a:r>
          </a:p>
        </p:txBody>
      </p:sp>
      <p:sp>
        <p:nvSpPr>
          <p:cNvPr id="323" name="SARIMA(1,0,1)x(0,1,1) S=24"/>
          <p:cNvSpPr txBox="1"/>
          <p:nvPr/>
        </p:nvSpPr>
        <p:spPr>
          <a:xfrm>
            <a:off x="4972789" y="4553813"/>
            <a:ext cx="3440339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t>SARIMA(1,0,1)x(0,1,1) S=24</a:t>
            </a:r>
          </a:p>
        </p:txBody>
      </p:sp>
      <p:sp>
        <p:nvSpPr>
          <p:cNvPr id="324" name="Google Shape;233;p29"/>
          <p:cNvSpPr/>
          <p:nvPr/>
        </p:nvSpPr>
        <p:spPr>
          <a:xfrm>
            <a:off x="4924642" y="4525459"/>
            <a:ext cx="3402239" cy="3405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ataset Overview: 01/01/2020 - 10/08/2023      Over 700k Crime Case"/>
          <p:cNvSpPr txBox="1">
            <a:spLocks noGrp="1"/>
          </p:cNvSpPr>
          <p:nvPr>
            <p:ph type="title"/>
          </p:nvPr>
        </p:nvSpPr>
        <p:spPr>
          <a:xfrm>
            <a:off x="9011" y="22840"/>
            <a:ext cx="8520601" cy="469601"/>
          </a:xfrm>
          <a:prstGeom prst="rect">
            <a:avLst/>
          </a:prstGeom>
        </p:spPr>
        <p:txBody>
          <a:bodyPr/>
          <a:lstStyle>
            <a:lvl1pPr defTabSz="566927">
              <a:defRPr sz="1860"/>
            </a:lvl1pPr>
          </a:lstStyle>
          <a:p>
            <a:r>
              <a:t>Dataset Overview: 01/01/2020 - 10/08/2023      Over 700k Crime Case </a:t>
            </a:r>
          </a:p>
        </p:txBody>
      </p:sp>
      <p:sp>
        <p:nvSpPr>
          <p:cNvPr id="147" name="Selected Features: Area, Crime Type, Victim Sex, Age &amp; Descent, Exact Time"/>
          <p:cNvSpPr txBox="1"/>
          <p:nvPr/>
        </p:nvSpPr>
        <p:spPr>
          <a:xfrm>
            <a:off x="9011" y="488326"/>
            <a:ext cx="8520601" cy="40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defTabSz="585215">
              <a:defRPr sz="1471">
                <a:latin typeface="Roboto"/>
                <a:ea typeface="Roboto"/>
                <a:cs typeface="Roboto"/>
                <a:sym typeface="Roboto"/>
              </a:defRPr>
            </a:pPr>
            <a:r>
              <a:t>Selected Features: Area, Crime Type, </a:t>
            </a:r>
            <a:r>
              <a:rPr>
                <a:solidFill>
                  <a:srgbClr val="000000"/>
                </a:solidFill>
              </a:rPr>
              <a:t>Victim Sex</a:t>
            </a:r>
            <a:r>
              <a:t>, Age &amp; </a:t>
            </a:r>
            <a:r>
              <a:rPr>
                <a:solidFill>
                  <a:srgbClr val="000000"/>
                </a:solidFill>
              </a:rPr>
              <a:t>Descent</a:t>
            </a:r>
            <a:r>
              <a:t>, Exact Time</a:t>
            </a:r>
          </a:p>
        </p:txBody>
      </p:sp>
      <p:pic>
        <p:nvPicPr>
          <p:cNvPr id="148" name="Screenshot 2023-12-07 at 9.16.53 AM.png" descr="Screenshot 2023-12-07 at 9.16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246"/>
            <a:ext cx="9144001" cy="2053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shot 2023-12-07 at 9.18.35 AM.png" descr="Screenshot 2023-12-07 at 9.18.3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3" y="2855890"/>
            <a:ext cx="3262445" cy="198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shot 2023-12-07 at 9.20.31 AM.png" descr="Screenshot 2023-12-07 at 9.20.3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997" y="3052138"/>
            <a:ext cx="4227595" cy="1749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293;p35"/>
          <p:cNvSpPr txBox="1">
            <a:spLocks noGrp="1"/>
          </p:cNvSpPr>
          <p:nvPr>
            <p:ph type="title"/>
          </p:nvPr>
        </p:nvSpPr>
        <p:spPr>
          <a:xfrm>
            <a:off x="9011" y="-17733"/>
            <a:ext cx="8745301" cy="968563"/>
          </a:xfrm>
          <a:prstGeom prst="rect">
            <a:avLst/>
          </a:prstGeom>
        </p:spPr>
        <p:txBody>
          <a:bodyPr/>
          <a:lstStyle/>
          <a:p>
            <a:pPr defTabSz="585215">
              <a:defRPr sz="1727"/>
            </a:pPr>
            <a:r>
              <a:t>Question: - Is there a relationship between victim profile and crime info?</a:t>
            </a:r>
          </a:p>
          <a:p>
            <a:pPr lvl="4" defTabSz="585215">
              <a:defRPr sz="1727"/>
            </a:pPr>
            <a:r>
              <a:t>                - Instead of overall crime count trend, can we predict a future crime within one hour time precision?  </a:t>
            </a:r>
          </a:p>
        </p:txBody>
      </p:sp>
      <p:sp>
        <p:nvSpPr>
          <p:cNvPr id="327" name="Google Shape;294;p35"/>
          <p:cNvSpPr txBox="1">
            <a:spLocks noGrp="1"/>
          </p:cNvSpPr>
          <p:nvPr>
            <p:ph type="body" sz="quarter" idx="1"/>
          </p:nvPr>
        </p:nvSpPr>
        <p:spPr>
          <a:xfrm>
            <a:off x="325778" y="1089089"/>
            <a:ext cx="8745301" cy="733024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ClrTx/>
              <a:buSzTx/>
              <a:buFontTx/>
              <a:buNone/>
              <a:defRPr sz="1746"/>
            </a:pPr>
            <a:r>
              <a:t>Proposed Solution: RNN model (Capture Sequential Dependencies)</a:t>
            </a:r>
          </a:p>
          <a:p>
            <a:pPr marL="0" indent="0" defTabSz="886968">
              <a:buClrTx/>
              <a:buSzTx/>
              <a:buFontTx/>
              <a:buNone/>
              <a:defRPr sz="1746"/>
            </a:pPr>
            <a:r>
              <a:t>- Using victim’s profile (sex, age &amp; descent) to predict crime area and type</a:t>
            </a:r>
          </a:p>
        </p:txBody>
      </p:sp>
      <p:sp>
        <p:nvSpPr>
          <p:cNvPr id="328" name="Data Pre-processing: 700k crime =&gt; 4k crime…"/>
          <p:cNvSpPr txBox="1"/>
          <p:nvPr/>
        </p:nvSpPr>
        <p:spPr>
          <a:xfrm>
            <a:off x="411625" y="1868861"/>
            <a:ext cx="8433378" cy="1262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700"/>
            </a:pPr>
            <a:r>
              <a:t>Data Pre-processing: 700k crime =&gt; 4k crime</a:t>
            </a:r>
          </a:p>
          <a:p>
            <a:pPr marL="190500" indent="-190500">
              <a:buSzPct val="100000"/>
              <a:buChar char="-"/>
              <a:defRPr sz="1700"/>
            </a:pPr>
            <a:r>
              <a:t>Rounding each crime time to the closest integer hour</a:t>
            </a:r>
          </a:p>
          <a:p>
            <a:pPr marL="190500" indent="-190500">
              <a:buSzPct val="100000"/>
              <a:buChar char="-"/>
              <a:defRPr sz="1700"/>
            </a:pPr>
            <a:r>
              <a:t>Rounding each age to multiples of 5</a:t>
            </a:r>
          </a:p>
          <a:p>
            <a:pPr marL="190500" indent="-190500">
              <a:buSzPct val="100000"/>
              <a:buChar char="-"/>
              <a:defRPr sz="1700"/>
            </a:pPr>
            <a:r>
              <a:t>Use mode for each feature at the same rounding hour: </a:t>
            </a:r>
          </a:p>
          <a:p>
            <a:pPr marL="571500" lvl="1" indent="-190500">
              <a:buSzPct val="100000"/>
              <a:buChar char="-"/>
              <a:defRPr sz="1700">
                <a:solidFill>
                  <a:srgbClr val="FF2600"/>
                </a:solidFill>
              </a:defRPr>
            </a:pPr>
            <a:r>
              <a:t>Do not choose real crime, choose the most possible crime pattern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9" y="3178548"/>
            <a:ext cx="6002711" cy="1600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raining and Prediction Results"/>
          <p:cNvSpPr txBox="1">
            <a:spLocks noGrp="1"/>
          </p:cNvSpPr>
          <p:nvPr>
            <p:ph type="title"/>
          </p:nvPr>
        </p:nvSpPr>
        <p:spPr>
          <a:xfrm>
            <a:off x="-33224" y="-47552"/>
            <a:ext cx="4126424" cy="525309"/>
          </a:xfrm>
          <a:prstGeom prst="rect">
            <a:avLst/>
          </a:prstGeom>
        </p:spPr>
        <p:txBody>
          <a:bodyPr/>
          <a:lstStyle>
            <a:lvl1pPr defTabSz="676655">
              <a:defRPr sz="2220"/>
            </a:lvl1pPr>
          </a:lstStyle>
          <a:p>
            <a:r>
              <a:t>Training and Prediction Results</a:t>
            </a:r>
          </a:p>
        </p:txBody>
      </p:sp>
      <p:pic>
        <p:nvPicPr>
          <p:cNvPr id="332" name="Screenshot 2023-12-07 at 9.57.44 AM.png" descr="Screenshot 2023-12-07 at 9.57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48" y="485697"/>
            <a:ext cx="3040857" cy="2205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shot 2023-12-07 at 9.58.33 AM.png" descr="Screenshot 2023-12-07 at 9.58.3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71" y="441629"/>
            <a:ext cx="3040697" cy="229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shot 2023-12-07 at 10.01.33 AM.png" descr="Screenshot 2023-12-07 at 10.01.3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" y="485697"/>
            <a:ext cx="2909560" cy="2205803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Take aways:…"/>
          <p:cNvSpPr txBox="1"/>
          <p:nvPr/>
        </p:nvSpPr>
        <p:spPr>
          <a:xfrm>
            <a:off x="299705" y="2733511"/>
            <a:ext cx="8264929" cy="177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700"/>
            </a:pPr>
            <a:r>
              <a:t>Take aways:</a:t>
            </a:r>
          </a:p>
          <a:p>
            <a:pPr>
              <a:defRPr sz="1700"/>
            </a:pPr>
            <a:r>
              <a:t>- Training is effective, best accuracies are good compared to untrained accuracies</a:t>
            </a:r>
          </a:p>
          <a:p>
            <a:pPr marL="140368" indent="-140368">
              <a:buSzPct val="100000"/>
              <a:buChar char="-"/>
              <a:defRPr sz="1700"/>
            </a:pPr>
            <a:r>
              <a:t>Model converges quickly (within each epoch), may be due to lack of data, and model is relatively complex (500 hidden neurons)</a:t>
            </a:r>
          </a:p>
          <a:p>
            <a:pPr marL="140368" indent="-140368">
              <a:buSzPct val="100000"/>
              <a:buChar char="-"/>
              <a:defRPr sz="1700"/>
            </a:pPr>
            <a:r>
              <a:t>Unbalanced class (crime type)</a:t>
            </a:r>
          </a:p>
          <a:p>
            <a:pPr marL="140368" indent="-140368">
              <a:buSzPct val="100000"/>
              <a:buChar char="-"/>
              <a:defRPr sz="1700"/>
            </a:pPr>
            <a:r>
              <a:t>Future analysis and models can be developed to predict crime more precisely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Q&amp;A"/>
          <p:cNvSpPr txBox="1">
            <a:spLocks noGrp="1"/>
          </p:cNvSpPr>
          <p:nvPr>
            <p:ph type="title"/>
          </p:nvPr>
        </p:nvSpPr>
        <p:spPr>
          <a:xfrm>
            <a:off x="283542" y="241057"/>
            <a:ext cx="1362086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r>
              <a:t>Q&amp;A</a:t>
            </a:r>
          </a:p>
        </p:txBody>
      </p:sp>
      <p:pic>
        <p:nvPicPr>
          <p:cNvPr id="338" name="Screenshot 2023-12-07 at 10.25.58 AM.png" descr="Screenshot 2023-12-07 at 10.25.5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87" y="743821"/>
            <a:ext cx="3780246" cy="3381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97;p15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Research Questions</a:t>
            </a:r>
          </a:p>
        </p:txBody>
      </p:sp>
      <p:sp>
        <p:nvSpPr>
          <p:cNvPr id="153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Examine how crime trends differ for different groups of victims. </a:t>
            </a:r>
          </a:p>
          <a:p>
            <a:pPr>
              <a:spcBef>
                <a:spcPts val="1200"/>
              </a:spcBef>
            </a:pPr>
            <a:r>
              <a:t>Enable policy makers to create more appropriate solutions to fighting crime</a:t>
            </a:r>
          </a:p>
          <a:p>
            <a:r>
              <a:t>Deeper understanding of who is most affected by crime</a:t>
            </a:r>
          </a:p>
          <a:p>
            <a:r>
              <a:t>Help the general public become aware of the possible crimes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03;p16"/>
          <p:cNvSpPr txBox="1">
            <a:spLocks noGrp="1"/>
          </p:cNvSpPr>
          <p:nvPr>
            <p:ph type="title"/>
          </p:nvPr>
        </p:nvSpPr>
        <p:spPr>
          <a:xfrm>
            <a:off x="119817" y="64568"/>
            <a:ext cx="8520601" cy="607801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Overall crime count model (monthly)</a:t>
            </a:r>
          </a:p>
        </p:txBody>
      </p:sp>
      <p:sp>
        <p:nvSpPr>
          <p:cNvPr id="156" name="Google Shape;104;p16"/>
          <p:cNvSpPr txBox="1">
            <a:spLocks noGrp="1"/>
          </p:cNvSpPr>
          <p:nvPr>
            <p:ph type="body" sz="quarter" idx="1"/>
          </p:nvPr>
        </p:nvSpPr>
        <p:spPr>
          <a:xfrm>
            <a:off x="7099334" y="729426"/>
            <a:ext cx="1683301" cy="4689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r>
              <a:t>ARIMA(1,1,0) </a:t>
            </a:r>
          </a:p>
        </p:txBody>
      </p:sp>
      <p:pic>
        <p:nvPicPr>
          <p:cNvPr id="157" name="Google Shape;105;p16" descr="Google Shape;105;p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3723" y="727625"/>
            <a:ext cx="3306249" cy="329247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oogle Shape;106;p16"/>
          <p:cNvSpPr/>
          <p:nvPr/>
        </p:nvSpPr>
        <p:spPr>
          <a:xfrm>
            <a:off x="7113413" y="776226"/>
            <a:ext cx="1541701" cy="375301"/>
          </a:xfrm>
          <a:prstGeom prst="rect">
            <a:avLst/>
          </a:prstGeom>
          <a:ln w="381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pic>
        <p:nvPicPr>
          <p:cNvPr id="159" name="Screenshot 2023-12-07 at 7.42.53 AM.png" descr="Screenshot 2023-12-07 at 7.42.5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" y="669482"/>
            <a:ext cx="3423615" cy="340876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No seasonality"/>
          <p:cNvSpPr txBox="1"/>
          <p:nvPr/>
        </p:nvSpPr>
        <p:spPr>
          <a:xfrm>
            <a:off x="7018331" y="1635386"/>
            <a:ext cx="1845308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r>
              <a:t>No seasonality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12;p17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4787102" cy="1032300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Segmented by Victims’ Gender (Monthly): EDA</a:t>
            </a:r>
          </a:p>
        </p:txBody>
      </p:sp>
      <p:pic>
        <p:nvPicPr>
          <p:cNvPr id="163" name="Google Shape;113;p17" descr="Google Shape;113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00" y="0"/>
            <a:ext cx="2672376" cy="2672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114;p17" descr="Google Shape;114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25" y="2109574"/>
            <a:ext cx="2748176" cy="274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115;p17" descr="Google Shape;115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0" y="1599224"/>
            <a:ext cx="4104850" cy="2929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Google Shape;116;p17"/>
          <p:cNvSpPr txBox="1"/>
          <p:nvPr/>
        </p:nvSpPr>
        <p:spPr>
          <a:xfrm>
            <a:off x="4763325" y="2672375"/>
            <a:ext cx="1464901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Largely similar, but enough differences to explore further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21;p18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457200">
              <a:defRPr sz="1350"/>
            </a:lvl1pPr>
          </a:lstStyle>
          <a:p>
            <a:r>
              <a:t>Segmented by Victims’ Gender (Monthly): EDA</a:t>
            </a:r>
          </a:p>
        </p:txBody>
      </p:sp>
      <p:sp>
        <p:nvSpPr>
          <p:cNvPr id="169" name="Google Shape;122;p18"/>
          <p:cNvSpPr txBox="1">
            <a:spLocks noGrp="1"/>
          </p:cNvSpPr>
          <p:nvPr>
            <p:ph type="body" sz="quarter" idx="1"/>
          </p:nvPr>
        </p:nvSpPr>
        <p:spPr>
          <a:xfrm>
            <a:off x="311699" y="1229975"/>
            <a:ext cx="3999902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A64D79"/>
                </a:solidFill>
              </a:defRPr>
            </a:lvl1pPr>
          </a:lstStyle>
          <a:p>
            <a:r>
              <a:t>Female Victims</a:t>
            </a:r>
          </a:p>
        </p:txBody>
      </p:sp>
      <p:sp>
        <p:nvSpPr>
          <p:cNvPr id="170" name="Google Shape;123;p18"/>
          <p:cNvSpPr txBox="1">
            <a:spLocks noGrp="1"/>
          </p:cNvSpPr>
          <p:nvPr>
            <p:ph type="body" idx="21"/>
          </p:nvPr>
        </p:nvSpPr>
        <p:spPr>
          <a:xfrm>
            <a:off x="4832399" y="1229975"/>
            <a:ext cx="3999902" cy="39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86968">
              <a:lnSpc>
                <a:spcPct val="92000"/>
              </a:lnSpc>
              <a:spcBef>
                <a:spcPts val="1100"/>
              </a:spcBef>
              <a:buSzTx/>
              <a:buNone/>
              <a:defRPr sz="1358">
                <a:solidFill>
                  <a:srgbClr val="3D85C6"/>
                </a:solidFill>
              </a:defRPr>
            </a:lvl1pPr>
          </a:lstStyle>
          <a:p>
            <a:r>
              <a:t>Male Victims</a:t>
            </a:r>
          </a:p>
        </p:txBody>
      </p:sp>
      <p:pic>
        <p:nvPicPr>
          <p:cNvPr id="171" name="Google Shape;124;p18" descr="Google Shape;124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5324"/>
            <a:ext cx="3389376" cy="3389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oogle Shape;125;p18" descr="Google Shape;125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99" y="1565324"/>
            <a:ext cx="3497826" cy="3497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oogle Shape;126;p18"/>
          <p:cNvSpPr txBox="1"/>
          <p:nvPr/>
        </p:nvSpPr>
        <p:spPr>
          <a:xfrm>
            <a:off x="3653113" y="2571750"/>
            <a:ext cx="1245601" cy="102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Indicate AR(1) Model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31;p19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457200">
              <a:defRPr sz="1350"/>
            </a:lvl1pPr>
          </a:lstStyle>
          <a:p>
            <a:r>
              <a:t>Segmented by Victims’ Gender (Monthly): Model Selection</a:t>
            </a:r>
          </a:p>
        </p:txBody>
      </p:sp>
      <p:sp>
        <p:nvSpPr>
          <p:cNvPr id="176" name="Google Shape;132;p19"/>
          <p:cNvSpPr txBox="1">
            <a:spLocks noGrp="1"/>
          </p:cNvSpPr>
          <p:nvPr>
            <p:ph type="body" sz="quarter" idx="1"/>
          </p:nvPr>
        </p:nvSpPr>
        <p:spPr>
          <a:xfrm>
            <a:off x="311699" y="1229975"/>
            <a:ext cx="3999902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A64D79"/>
                </a:solidFill>
              </a:defRPr>
            </a:lvl1pPr>
          </a:lstStyle>
          <a:p>
            <a:r>
              <a:t>Female Victims: ARIMA(1,1,0)</a:t>
            </a:r>
          </a:p>
        </p:txBody>
      </p:sp>
      <p:sp>
        <p:nvSpPr>
          <p:cNvPr id="177" name="Google Shape;133;p19"/>
          <p:cNvSpPr txBox="1">
            <a:spLocks noGrp="1"/>
          </p:cNvSpPr>
          <p:nvPr>
            <p:ph type="body" idx="21"/>
          </p:nvPr>
        </p:nvSpPr>
        <p:spPr>
          <a:xfrm>
            <a:off x="4832399" y="1229975"/>
            <a:ext cx="3999902" cy="39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86968">
              <a:lnSpc>
                <a:spcPct val="92000"/>
              </a:lnSpc>
              <a:spcBef>
                <a:spcPts val="1100"/>
              </a:spcBef>
              <a:buSzTx/>
              <a:buNone/>
              <a:defRPr sz="1358">
                <a:solidFill>
                  <a:srgbClr val="3D85C6"/>
                </a:solidFill>
              </a:defRPr>
            </a:lvl1pPr>
          </a:lstStyle>
          <a:p>
            <a:r>
              <a:t>Male Victims: ARIMA(1,1,0)</a:t>
            </a:r>
          </a:p>
        </p:txBody>
      </p:sp>
      <p:pic>
        <p:nvPicPr>
          <p:cNvPr id="178" name="Google Shape;134;p19" descr="Google Shape;134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00" y="1621174"/>
            <a:ext cx="3365475" cy="3365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35;p19" descr="Google Shape;135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4" y="1621174"/>
            <a:ext cx="3280352" cy="328035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136;p19"/>
          <p:cNvSpPr txBox="1"/>
          <p:nvPr/>
        </p:nvSpPr>
        <p:spPr>
          <a:xfrm>
            <a:off x="3753739" y="2448724"/>
            <a:ext cx="1245601" cy="130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All diagnostic plots look good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41;p20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457200">
              <a:defRPr sz="1350"/>
            </a:lvl1pPr>
          </a:lstStyle>
          <a:p>
            <a:r>
              <a:t>Segmented by Victims’ Gender (Monthly): Forecasting</a:t>
            </a:r>
          </a:p>
        </p:txBody>
      </p:sp>
      <p:sp>
        <p:nvSpPr>
          <p:cNvPr id="183" name="Google Shape;142;p20"/>
          <p:cNvSpPr txBox="1">
            <a:spLocks noGrp="1"/>
          </p:cNvSpPr>
          <p:nvPr>
            <p:ph type="body" sz="quarter" idx="1"/>
          </p:nvPr>
        </p:nvSpPr>
        <p:spPr>
          <a:xfrm>
            <a:off x="311699" y="1229975"/>
            <a:ext cx="3999902" cy="45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>
                <a:solidFill>
                  <a:srgbClr val="A64D79"/>
                </a:solidFill>
              </a:defRPr>
            </a:lvl1pPr>
          </a:lstStyle>
          <a:p>
            <a:r>
              <a:t>Female Victims: </a:t>
            </a:r>
          </a:p>
        </p:txBody>
      </p:sp>
      <p:sp>
        <p:nvSpPr>
          <p:cNvPr id="184" name="Google Shape;143;p20"/>
          <p:cNvSpPr txBox="1">
            <a:spLocks noGrp="1"/>
          </p:cNvSpPr>
          <p:nvPr>
            <p:ph type="body" idx="21"/>
          </p:nvPr>
        </p:nvSpPr>
        <p:spPr>
          <a:xfrm>
            <a:off x="4832399" y="1229975"/>
            <a:ext cx="3999902" cy="39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886968">
              <a:lnSpc>
                <a:spcPct val="92000"/>
              </a:lnSpc>
              <a:spcBef>
                <a:spcPts val="1100"/>
              </a:spcBef>
              <a:buSzTx/>
              <a:buNone/>
              <a:defRPr sz="1358">
                <a:solidFill>
                  <a:srgbClr val="3D85C6"/>
                </a:solidFill>
              </a:defRPr>
            </a:lvl1pPr>
          </a:lstStyle>
          <a:p>
            <a:r>
              <a:t>Male Victims</a:t>
            </a:r>
          </a:p>
        </p:txBody>
      </p:sp>
      <p:pic>
        <p:nvPicPr>
          <p:cNvPr id="185" name="Google Shape;144;p20" descr="Google Shape;144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0" y="1535975"/>
            <a:ext cx="3217525" cy="321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oogle Shape;145;p20" descr="Google Shape;145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25" y="1544974"/>
            <a:ext cx="3217525" cy="321752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oogle Shape;146;p20"/>
          <p:cNvSpPr txBox="1"/>
          <p:nvPr/>
        </p:nvSpPr>
        <p:spPr>
          <a:xfrm>
            <a:off x="3696725" y="2571750"/>
            <a:ext cx="1359901" cy="74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Decreasing prediction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2A3990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A399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A399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A399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A399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全屏显示(16:9)</PresentationFormat>
  <Paragraphs>122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Arial</vt:lpstr>
      <vt:lpstr>Helvetica</vt:lpstr>
      <vt:lpstr>Roboto</vt:lpstr>
      <vt:lpstr>Geometric</vt:lpstr>
      <vt:lpstr>Modeling Crime in Los Angeles</vt:lpstr>
      <vt:lpstr>Background</vt:lpstr>
      <vt:lpstr>Dataset Overview: 01/01/2020 - 10/08/2023      Over 700k Crime Case </vt:lpstr>
      <vt:lpstr>Research Questions</vt:lpstr>
      <vt:lpstr>Overall crime count model (monthly)</vt:lpstr>
      <vt:lpstr>Segmented by Victims’ Gender (Monthly): EDA</vt:lpstr>
      <vt:lpstr>Segmented by Victims’ Gender (Monthly): EDA</vt:lpstr>
      <vt:lpstr>Segmented by Victims’ Gender (Monthly): Model Selection</vt:lpstr>
      <vt:lpstr>Segmented by Victims’ Gender (Monthly): Forecasting</vt:lpstr>
      <vt:lpstr>Summary of monthly trend</vt:lpstr>
      <vt:lpstr>Overall crime count model (weekly)</vt:lpstr>
      <vt:lpstr>Victim Descent Obvious differences in average counts Possibly different trends and seasonality</vt:lpstr>
      <vt:lpstr>Weekly Asian Victim Crime Count</vt:lpstr>
      <vt:lpstr>Weekly Asian Victim Crime Count</vt:lpstr>
      <vt:lpstr>Weekly Black Victim Crime Count</vt:lpstr>
      <vt:lpstr>Weekly Black Victim Crime Count</vt:lpstr>
      <vt:lpstr>Weekly Hispanic Victim Crime Count</vt:lpstr>
      <vt:lpstr>Weekly Hispanic Victim Crime Count</vt:lpstr>
      <vt:lpstr>Weekly White Victim Crime Count</vt:lpstr>
      <vt:lpstr>Weekly White Victim Crime Count</vt:lpstr>
      <vt:lpstr>Models for different Victim Descent</vt:lpstr>
      <vt:lpstr>Segmented by Crime Type: EDA</vt:lpstr>
      <vt:lpstr>Segmented by Crime Type: EDA</vt:lpstr>
      <vt:lpstr>PowerPoint 演示文稿</vt:lpstr>
      <vt:lpstr>Segmented by Crime Type: Model Diagnostics</vt:lpstr>
      <vt:lpstr>Segmented by Crime Type: Forecasting</vt:lpstr>
      <vt:lpstr>Summary of Crime Type Trend</vt:lpstr>
      <vt:lpstr>Segmented crime count model EDA (hourly)</vt:lpstr>
      <vt:lpstr>Segmented crime count model fitting (hourly)</vt:lpstr>
      <vt:lpstr>Question: - Is there a relationship between victim profile and crime info?                 - Instead of overall crime count trend, can we predict a future crime within one hour time precision?  </vt:lpstr>
      <vt:lpstr>Training and Prediction Results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Zhang Xukan</cp:lastModifiedBy>
  <cp:revision>1</cp:revision>
  <dcterms:modified xsi:type="dcterms:W3CDTF">2025-01-03T05:04:24Z</dcterms:modified>
</cp:coreProperties>
</file>